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Google Sans" panose="020B0604020202020204" charset="0"/>
      <p:regular r:id="rId4"/>
      <p:bold r:id="rId5"/>
      <p:italic r:id="rId6"/>
      <p:boldItalic r:id="rId7"/>
    </p:embeddedFont>
    <p:embeddedFont>
      <p:font typeface="Google Sans SemiBold" panose="020B0604020202020204" charset="0"/>
      <p:regular r:id="rId8"/>
      <p:bold r:id="rId9"/>
      <p:italic r:id="rId10"/>
      <p:boldItalic r:id="rId11"/>
    </p:embeddedFont>
    <p:embeddedFont>
      <p:font typeface="Lato" panose="020B0604020202020204" charset="0"/>
      <p:regular r:id="rId12"/>
      <p:bold r:id="rId13"/>
      <p:italic r:id="rId14"/>
      <p:boldItalic r:id="rId15"/>
    </p:embeddedFont>
    <p:embeddedFont>
      <p:font typeface="PT Sans Narrow" panose="020B0604020202020204" charset="0"/>
      <p:regular r:id="rId16"/>
      <p:bold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  <p:embeddedFont>
      <p:font typeface="Work Sans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378" y="5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512140ae02_0_7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512140ae02_0_7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subTitle" idx="1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body" idx="2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4" name="Google Shape;114;p4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4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7" name="Google Shape;14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48" name="Google Shape;14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49" name="Google Shape;14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>
            <a:spLocks noGrp="1"/>
          </p:cNvSpPr>
          <p:nvPr>
            <p:ph type="title"/>
          </p:nvPr>
        </p:nvSpPr>
        <p:spPr>
          <a:xfrm>
            <a:off x="432000" y="258225"/>
            <a:ext cx="6908400" cy="7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dirty="0"/>
              <a:t>Generous Tipper Prediction — Machine Learning Model Outcomes</a:t>
            </a:r>
            <a:endParaRPr dirty="0"/>
          </a:p>
        </p:txBody>
      </p:sp>
      <p:sp>
        <p:nvSpPr>
          <p:cNvPr id="156" name="Google Shape;156;p8"/>
          <p:cNvSpPr txBox="1">
            <a:spLocks noGrp="1"/>
          </p:cNvSpPr>
          <p:nvPr>
            <p:ph type="subTitle" idx="1"/>
          </p:nvPr>
        </p:nvSpPr>
        <p:spPr>
          <a:xfrm>
            <a:off x="220075" y="865900"/>
            <a:ext cx="7351500" cy="3970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dirty="0"/>
              <a:t>Executive Summary for the New York City Taxi and Limousine Commission</a:t>
            </a:r>
            <a:endParaRPr lang="en-US" dirty="0"/>
          </a:p>
        </p:txBody>
      </p:sp>
      <p:sp>
        <p:nvSpPr>
          <p:cNvPr id="157" name="Google Shape;157;p8"/>
          <p:cNvSpPr txBox="1"/>
          <p:nvPr/>
        </p:nvSpPr>
        <p:spPr>
          <a:xfrm>
            <a:off x="4074950" y="6121890"/>
            <a:ext cx="3574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 dirty="0">
                <a:latin typeface="Lato"/>
                <a:ea typeface="Lato"/>
                <a:cs typeface="Lato"/>
                <a:sym typeface="Lato"/>
              </a:rPr>
              <a:t> F1 scores for random forest model</a:t>
            </a: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2031625" y="1506325"/>
            <a:ext cx="55401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Automatidata developed a machine learning model to accurately predict whether a NYC taxi rider will leave a generous tip (≥20%). The goal is to support driver earnings planning and operational decision-making.</a:t>
            </a:r>
          </a:p>
        </p:txBody>
      </p:sp>
      <p:sp>
        <p:nvSpPr>
          <p:cNvPr id="159" name="Google Shape;159;p8"/>
          <p:cNvSpPr txBox="1"/>
          <p:nvPr/>
        </p:nvSpPr>
        <p:spPr>
          <a:xfrm>
            <a:off x="2031625" y="2490550"/>
            <a:ext cx="55401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dirty="0"/>
              <a:t>The original objective of predicting non-tippers was reconsidered due to fairness concerns. The team instead focused on predicting generous tippers to avoid potential ethical issues and ensure equitable treatment of passengers.</a:t>
            </a:r>
          </a:p>
        </p:txBody>
      </p:sp>
      <p:sp>
        <p:nvSpPr>
          <p:cNvPr id="160" name="Google Shape;160;p8"/>
          <p:cNvSpPr txBox="1"/>
          <p:nvPr/>
        </p:nvSpPr>
        <p:spPr>
          <a:xfrm>
            <a:off x="2031625" y="3414938"/>
            <a:ext cx="5540100" cy="9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dirty="0"/>
              <a:t>A Random Forest model was tuned using </a:t>
            </a:r>
            <a:r>
              <a:rPr dirty="0" err="1"/>
              <a:t>GridSearchCV</a:t>
            </a:r>
            <a:r>
              <a:rPr dirty="0"/>
              <a:t>, achieving exceptional performance with an F1 score of 0.9786. This far exceeds previous benchmarks and provides reliable predictions for real-world use.</a:t>
            </a:r>
          </a:p>
        </p:txBody>
      </p:sp>
      <p:sp>
        <p:nvSpPr>
          <p:cNvPr id="161" name="Google Shape;161;p8"/>
          <p:cNvSpPr txBox="1"/>
          <p:nvPr/>
        </p:nvSpPr>
        <p:spPr>
          <a:xfrm>
            <a:off x="432000" y="4935300"/>
            <a:ext cx="2997000" cy="24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dirty="0"/>
              <a:t>Behind the Data</a:t>
            </a:r>
          </a:p>
          <a:p>
            <a:r>
              <a:rPr dirty="0"/>
              <a:t>The team engineered key features such as trip duration (minutes), tip percentage, pickup hour/day/month, and calculated the target variable (</a:t>
            </a:r>
            <a:r>
              <a:rPr dirty="0" err="1"/>
              <a:t>generous_tip</a:t>
            </a:r>
            <a:r>
              <a:rPr dirty="0"/>
              <a:t>). Payment type, total fare, and surcharges emerged as the strongest predictors.</a:t>
            </a:r>
          </a:p>
        </p:txBody>
      </p:sp>
      <p:sp>
        <p:nvSpPr>
          <p:cNvPr id="162" name="Google Shape;162;p8"/>
          <p:cNvSpPr txBox="1"/>
          <p:nvPr/>
        </p:nvSpPr>
        <p:spPr>
          <a:xfrm>
            <a:off x="247024" y="6947101"/>
            <a:ext cx="3652651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sz="1200" dirty="0"/>
              <a:t>Results Summary</a:t>
            </a:r>
            <a:r>
              <a:rPr lang="en-US" sz="1200" dirty="0"/>
              <a:t>:</a:t>
            </a:r>
            <a:endParaRPr sz="1200" dirty="0"/>
          </a:p>
          <a:p>
            <a:r>
              <a:rPr sz="1200" dirty="0"/>
              <a:t>The tuned model achieved: Accuracy 97.87%, Precision 96.65%, Recall 99.09%, and F1 Score 97.86%. Predictions are highly reliable, with only 20 false negatives and 76 false positives out of 4,498 rides.</a:t>
            </a:r>
          </a:p>
        </p:txBody>
      </p:sp>
      <p:sp>
        <p:nvSpPr>
          <p:cNvPr id="163" name="Google Shape;163;p8"/>
          <p:cNvSpPr txBox="1"/>
          <p:nvPr/>
        </p:nvSpPr>
        <p:spPr>
          <a:xfrm>
            <a:off x="399200" y="8556000"/>
            <a:ext cx="7351500" cy="9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t>Next Steps</a:t>
            </a:r>
          </a:p>
          <a:p>
            <a:r>
              <a:t>• Integrate the model into TLC operational dashboards.</a:t>
            </a:r>
          </a:p>
          <a:p>
            <a:r>
              <a:t>• Explore weather, traffic, and driver-level behavioral features.</a:t>
            </a:r>
          </a:p>
          <a:p>
            <a:r>
              <a:t>• Deploy real-time prediction tools to enhance fleet operations.</a:t>
            </a:r>
          </a:p>
        </p:txBody>
      </p:sp>
      <p:sp>
        <p:nvSpPr>
          <p:cNvPr id="164" name="Google Shape;164;p8"/>
          <p:cNvSpPr txBox="1"/>
          <p:nvPr/>
        </p:nvSpPr>
        <p:spPr>
          <a:xfrm>
            <a:off x="3899675" y="6510950"/>
            <a:ext cx="3574200" cy="11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dirty="0"/>
              <a:t>Future Model Suggestions</a:t>
            </a:r>
          </a:p>
          <a:p>
            <a:r>
              <a:rPr dirty="0"/>
              <a:t>• Collect more granular rider and trip context data.</a:t>
            </a:r>
          </a:p>
          <a:p>
            <a:r>
              <a:rPr dirty="0"/>
              <a:t>• Incorporate clustering to identify high-tipping zones.</a:t>
            </a:r>
          </a:p>
          <a:p>
            <a:r>
              <a:rPr dirty="0"/>
              <a:t>• Add anomaly detection for unusual tipping behaviors.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195AB7-184B-2447-57EE-D468CD6B80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884" y="4618675"/>
            <a:ext cx="4008266" cy="156678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278</Words>
  <Application>Microsoft Office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Work Sans</vt:lpstr>
      <vt:lpstr>PT Sans Narrow</vt:lpstr>
      <vt:lpstr>Calibri</vt:lpstr>
      <vt:lpstr>Lato</vt:lpstr>
      <vt:lpstr>Google Sans</vt:lpstr>
      <vt:lpstr>Roboto</vt:lpstr>
      <vt:lpstr>Google Sans SemiBold</vt:lpstr>
      <vt:lpstr>Simple Light</vt:lpstr>
      <vt:lpstr>Generous Tipper Prediction — Machine Learning Model Outcomes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ahmed tarek</cp:lastModifiedBy>
  <cp:revision>2</cp:revision>
  <dcterms:modified xsi:type="dcterms:W3CDTF">2025-11-21T19:34:06Z</dcterms:modified>
</cp:coreProperties>
</file>